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CF180E-83EF-4B26-87D6-AA004012E873}" type="datetimeFigureOut">
              <a:rPr lang="pt-BR" smtClean="0"/>
              <a:t>28/08/14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766CDB-42D0-4553-88B5-093064B824AC}" type="slidenum">
              <a:rPr lang="pt-BR" smtClean="0"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2304256"/>
          </a:xfrm>
        </p:spPr>
        <p:txBody>
          <a:bodyPr>
            <a:noAutofit/>
          </a:bodyPr>
          <a:lstStyle/>
          <a:p>
            <a:r>
              <a:rPr lang="pt-BR" sz="4400" dirty="0" smtClean="0">
                <a:solidFill>
                  <a:schemeClr val="tx1"/>
                </a:solidFill>
                <a:latin typeface="Eras Medium ITC" panose="020B0602030504020804" pitchFamily="34" charset="0"/>
              </a:rPr>
              <a:t>Visualização Pesquisa Sa</a:t>
            </a:r>
            <a:r>
              <a:rPr lang="pt-BR" sz="4400" dirty="0" smtClean="0">
                <a:solidFill>
                  <a:schemeClr val="tx1"/>
                </a:solidFill>
                <a:latin typeface="Eras Medium ITC" panose="020B0602030504020804" pitchFamily="34" charset="0"/>
              </a:rPr>
              <a:t>úde</a:t>
            </a:r>
            <a:endParaRPr lang="pt-BR" sz="4400" dirty="0">
              <a:solidFill>
                <a:schemeClr val="tx1"/>
              </a:solidFill>
              <a:latin typeface="Eras Medium ITC" panose="020B06020305040208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7016824" cy="2351112"/>
          </a:xfrm>
        </p:spPr>
        <p:txBody>
          <a:bodyPr>
            <a:normAutofit lnSpcReduction="10000"/>
          </a:bodyPr>
          <a:lstStyle/>
          <a:p>
            <a:pPr algn="r"/>
            <a:endParaRPr lang="pt-BR" dirty="0" smtClean="0">
              <a:solidFill>
                <a:schemeClr val="tx1"/>
              </a:solidFill>
              <a:latin typeface="Eras Bold ITC" panose="020B0907030504020204" pitchFamily="34" charset="0"/>
            </a:endParaRPr>
          </a:p>
          <a:p>
            <a:pPr algn="r"/>
            <a:r>
              <a:rPr lang="pt-BR" sz="2600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Grupo </a:t>
            </a:r>
            <a:r>
              <a:rPr lang="pt-BR" sz="2600" i="1" dirty="0" smtClean="0">
                <a:solidFill>
                  <a:schemeClr val="tx1"/>
                </a:solidFill>
                <a:latin typeface="Eras Bold ITC" panose="020B0907030504020204" pitchFamily="34" charset="0"/>
              </a:rPr>
              <a:t>Visual PS</a:t>
            </a:r>
          </a:p>
          <a:p>
            <a:pPr algn="r"/>
            <a:r>
              <a:rPr lang="pt-BR" sz="1700" dirty="0" smtClean="0">
                <a:solidFill>
                  <a:schemeClr val="tx1"/>
                </a:solidFill>
                <a:latin typeface="Eras Medium ITC" panose="020B0602030504020804" pitchFamily="34" charset="0"/>
              </a:rPr>
              <a:t>Andrei</a:t>
            </a:r>
          </a:p>
          <a:p>
            <a:pPr algn="r"/>
            <a:r>
              <a:rPr lang="pt-BR" sz="1700" dirty="0" smtClean="0">
                <a:solidFill>
                  <a:schemeClr val="tx1"/>
                </a:solidFill>
                <a:latin typeface="Eras Medium ITC" panose="020B0602030504020804" pitchFamily="34" charset="0"/>
              </a:rPr>
              <a:t>Daniela</a:t>
            </a:r>
          </a:p>
          <a:p>
            <a:pPr algn="r"/>
            <a:r>
              <a:rPr lang="pt-BR" sz="1700" dirty="0" smtClean="0">
                <a:solidFill>
                  <a:schemeClr val="tx1"/>
                </a:solidFill>
                <a:latin typeface="Eras Medium ITC" panose="020B0602030504020804" pitchFamily="34" charset="0"/>
              </a:rPr>
              <a:t>João Luís</a:t>
            </a:r>
          </a:p>
          <a:p>
            <a:pPr algn="r"/>
            <a:r>
              <a:rPr lang="pt-BR" sz="1700" dirty="0" smtClean="0">
                <a:solidFill>
                  <a:schemeClr val="tx1"/>
                </a:solidFill>
                <a:latin typeface="Eras Medium ITC" panose="020B0602030504020804" pitchFamily="34" charset="0"/>
              </a:rPr>
              <a:t>Lilian</a:t>
            </a:r>
          </a:p>
          <a:p>
            <a:pPr algn="r"/>
            <a:r>
              <a:rPr lang="pt-BR" sz="1700" dirty="0" smtClean="0">
                <a:solidFill>
                  <a:schemeClr val="tx1"/>
                </a:solidFill>
                <a:latin typeface="Eras Medium ITC" panose="020B0602030504020804" pitchFamily="34" charset="0"/>
              </a:rPr>
              <a:t>William</a:t>
            </a:r>
          </a:p>
          <a:p>
            <a:pPr algn="r"/>
            <a:endParaRPr lang="pt-BR" sz="1400" dirty="0" smtClean="0"/>
          </a:p>
        </p:txBody>
      </p:sp>
      <p:pic>
        <p:nvPicPr>
          <p:cNvPr id="5" name="Picture 4" descr="Captura de Tela 2014-08-29 às 12.23.21.png"/>
          <p:cNvPicPr>
            <a:picLocks noChangeAspect="1"/>
          </p:cNvPicPr>
          <p:nvPr/>
        </p:nvPicPr>
        <p:blipFill>
          <a:blip r:embed="rId2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4680520" cy="2868285"/>
          </a:xfrm>
          <a:prstGeom prst="rect">
            <a:avLst/>
          </a:prstGeom>
        </p:spPr>
      </p:pic>
      <p:pic>
        <p:nvPicPr>
          <p:cNvPr id="4" name="Picture 3" descr="Captura de Tela 2014-08-29 às 11.52.49.png"/>
          <p:cNvPicPr>
            <a:picLocks noChangeAspect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1048"/>
            <a:ext cx="4752528" cy="232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3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1816" y="1368299"/>
            <a:ext cx="7730543" cy="1800200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A integração de bases como CNPq, Lattes, entre outras, poderia vincular a produção dos pesquisadores com o volume de investimentos por região ou área de conhecimento. </a:t>
            </a:r>
          </a:p>
          <a:p>
            <a:pPr algn="just"/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187624" y="3861048"/>
            <a:ext cx="7730543" cy="180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>
                <a:solidFill>
                  <a:schemeClr val="tx1"/>
                </a:solidFill>
                <a:latin typeface="Calibri" panose="020F0502020204030204" pitchFamily="34" charset="0"/>
              </a:rPr>
              <a:t>Os dados visuais deste cruzamento de informações pode constituir informação a ser exibida em algum tipo de </a:t>
            </a:r>
            <a:r>
              <a:rPr lang="pt-BR" sz="30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dashboard</a:t>
            </a:r>
            <a:r>
              <a:rPr lang="pt-BR" sz="3000" dirty="0">
                <a:solidFill>
                  <a:schemeClr val="tx1"/>
                </a:solidFill>
                <a:latin typeface="Calibri" panose="020F0502020204030204" pitchFamily="34" charset="0"/>
              </a:rPr>
              <a:t> do usuário para acompanhamento.</a:t>
            </a:r>
            <a:endParaRPr lang="pt-BR" sz="3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71184" cy="1138138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Usuários</a:t>
            </a:r>
            <a:endParaRPr lang="pt-BR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2204864"/>
            <a:ext cx="6984776" cy="4277072"/>
          </a:xfrm>
        </p:spPr>
        <p:txBody>
          <a:bodyPr/>
          <a:lstStyle/>
          <a:p>
            <a:r>
              <a:rPr lang="pt-BR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Gestores</a:t>
            </a:r>
            <a:endParaRPr lang="pt-BR" sz="4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pt-BR" sz="4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pt-BR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Pesquisadores</a:t>
            </a:r>
            <a:endParaRPr lang="pt-BR" sz="4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524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pPr algn="l"/>
            <a:r>
              <a:rPr lang="pt-BR" dirty="0" smtClean="0">
                <a:latin typeface="Calibri" panose="020F0502020204030204" pitchFamily="34" charset="0"/>
              </a:rPr>
              <a:t>Introdução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Esta ferramenta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apresenta consultas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sob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forma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 gráficos demonstrando as informações de maneira distribuída por região ou instituição, ou um campo qualquer relacionado e tem como objetivo principal, desenvolver um instrumento que auxilie gestores a acessar informações sobre investimentos e financiamentos em pesquisas por diversas fontes de fomento.</a:t>
            </a:r>
          </a:p>
          <a:p>
            <a:pPr marL="0" indent="0" algn="just">
              <a:buNone/>
            </a:pPr>
            <a:endParaRPr lang="pt-BR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Os dados poderão ser visualizadas dentro de uma linha do tempo, contemplando o quanto foi investido em um determinado assunto estudado.</a:t>
            </a:r>
            <a:endParaRPr lang="pt-BR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87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04664"/>
            <a:ext cx="1500758" cy="1500758"/>
          </a:xfrm>
        </p:spPr>
      </p:pic>
      <p:pic>
        <p:nvPicPr>
          <p:cNvPr id="5" name="Espaço Reservado para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990" y="1207549"/>
            <a:ext cx="1140718" cy="1140718"/>
          </a:xfrm>
          <a:prstGeom prst="rect">
            <a:avLst/>
          </a:prstGeom>
        </p:spPr>
      </p:pic>
      <p:pic>
        <p:nvPicPr>
          <p:cNvPr id="6" name="Espaço Reservado para Conteú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810344"/>
            <a:ext cx="861070" cy="86107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970290" y="1040550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anose="020F0502020204030204" pitchFamily="34" charset="0"/>
              </a:rPr>
              <a:t> - Por </a:t>
            </a:r>
            <a:r>
              <a:rPr lang="pt-BR" sz="2400" dirty="0">
                <a:latin typeface="Calibri" panose="020F0502020204030204" pitchFamily="34" charset="0"/>
              </a:rPr>
              <a:t>que algumas pesquisas ao longo do tempo receberam um maior investimento?</a:t>
            </a:r>
          </a:p>
        </p:txBody>
      </p:sp>
      <p:sp>
        <p:nvSpPr>
          <p:cNvPr id="8" name="Retângulo 7"/>
          <p:cNvSpPr/>
          <p:nvPr/>
        </p:nvSpPr>
        <p:spPr>
          <a:xfrm>
            <a:off x="1893493" y="2852936"/>
            <a:ext cx="5638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anose="020F0502020204030204" pitchFamily="34" charset="0"/>
              </a:rPr>
              <a:t>- Teve </a:t>
            </a:r>
            <a:r>
              <a:rPr lang="pt-BR" sz="2400" dirty="0">
                <a:latin typeface="Calibri" panose="020F0502020204030204" pitchFamily="34" charset="0"/>
              </a:rPr>
              <a:t>início por algum surto, ou elas teriam auxiliado a tal ponto de erradicar o problema?</a:t>
            </a:r>
          </a:p>
        </p:txBody>
      </p:sp>
      <p:sp>
        <p:nvSpPr>
          <p:cNvPr id="9" name="Retângulo 8"/>
          <p:cNvSpPr/>
          <p:nvPr/>
        </p:nvSpPr>
        <p:spPr>
          <a:xfrm>
            <a:off x="1018990" y="4581128"/>
            <a:ext cx="63137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anose="020F0502020204030204" pitchFamily="34" charset="0"/>
              </a:rPr>
              <a:t>- </a:t>
            </a:r>
            <a:r>
              <a:rPr lang="pt-BR" sz="2400" dirty="0" smtClean="0">
                <a:latin typeface="Calibri" panose="020F0502020204030204" pitchFamily="34" charset="0"/>
              </a:rPr>
              <a:t>~</a:t>
            </a:r>
            <a:r>
              <a:rPr lang="pt-BR" sz="2400" dirty="0" smtClean="0">
                <a:latin typeface="Calibri" panose="020F0502020204030204" pitchFamily="34" charset="0"/>
              </a:rPr>
              <a:t>Questionamento 2: Como </a:t>
            </a:r>
            <a:r>
              <a:rPr lang="pt-BR" sz="2400" dirty="0">
                <a:latin typeface="Calibri" panose="020F0502020204030204" pitchFamily="34" charset="0"/>
              </a:rPr>
              <a:t>o gestor ou pesquisador pode identificar e monitorar alocação do financiamento público considerando diferentes parâmetros? </a:t>
            </a:r>
          </a:p>
        </p:txBody>
      </p:sp>
    </p:spTree>
    <p:extLst>
      <p:ext uri="{BB962C8B-B14F-4D97-AF65-F5344CB8AC3E}">
        <p14:creationId xmlns:p14="http://schemas.microsoft.com/office/powerpoint/2010/main" val="166171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7266" y="-315416"/>
            <a:ext cx="8229600" cy="1600200"/>
          </a:xfrm>
        </p:spPr>
        <p:txBody>
          <a:bodyPr/>
          <a:lstStyle/>
          <a:p>
            <a:pPr algn="l"/>
            <a:r>
              <a:rPr lang="pt-BR" dirty="0" smtClean="0">
                <a:latin typeface="Calibri" panose="020F0502020204030204" pitchFamily="34" charset="0"/>
              </a:rPr>
              <a:t>Proposta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5" y="1196752"/>
            <a:ext cx="8229600" cy="161277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Desenvolvimento de gráficos dinâmicos  a partir  do Banco Pesquisa Saúde mostrando uma evolução 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histórica de 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campos comparativos para análise de valores.</a:t>
            </a:r>
            <a:endParaRPr lang="pt-B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t-B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2285" y="1916832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 smtClean="0">
                <a:latin typeface="Calibri" panose="020F0502020204030204" pitchFamily="34" charset="0"/>
              </a:rPr>
              <a:t>Protótipo Inicial</a:t>
            </a:r>
            <a:endParaRPr lang="pt-BR" sz="4400" dirty="0">
              <a:latin typeface="Calibri" panose="020F050202020403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4009226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endParaRPr lang="pt-B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5" y="3517032"/>
            <a:ext cx="8517632" cy="3008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algn="just"/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identificação 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da evolução 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temporal 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dos valores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</a:p>
          <a:p>
            <a:pPr lvl="0" algn="just"/>
            <a:endParaRPr lang="pt-BR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 algn="just"/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seleção 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específica 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vari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áveis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instituição, região, palavra-chave, </a:t>
            </a:r>
            <a:r>
              <a:rPr lang="pt-BR" sz="2600" dirty="0" err="1">
                <a:solidFill>
                  <a:schemeClr val="tx1"/>
                </a:solidFill>
                <a:latin typeface="Calibri" panose="020F0502020204030204" pitchFamily="34" charset="0"/>
              </a:rPr>
              <a:t>subagenda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pt-BR" sz="26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etc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</a:p>
          <a:p>
            <a:pPr lvl="0" algn="just"/>
            <a:endParaRPr lang="pt-BR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 algn="just"/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uma seleção de 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caracter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ísticas: 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valores </a:t>
            </a:r>
            <a:r>
              <a:rPr lang="pt-BR" sz="2600" dirty="0">
                <a:solidFill>
                  <a:schemeClr val="tx1"/>
                </a:solidFill>
                <a:latin typeface="Calibri" panose="020F0502020204030204" pitchFamily="34" charset="0"/>
              </a:rPr>
              <a:t>de financiamento ou quantidade de </a:t>
            </a:r>
            <a:r>
              <a:rPr lang="pt-BR" sz="2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projetos.</a:t>
            </a:r>
            <a:endParaRPr lang="pt-BR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484784"/>
          </a:xfrm>
        </p:spPr>
        <p:txBody>
          <a:bodyPr/>
          <a:lstStyle/>
          <a:p>
            <a:pPr algn="l"/>
            <a:r>
              <a:rPr lang="pt-BR" dirty="0" smtClean="0">
                <a:latin typeface="Calibri" panose="020F0502020204030204" pitchFamily="34" charset="0"/>
              </a:rPr>
              <a:t>Caso de uso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usuário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define a vari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ável de análise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  <a:endParaRPr lang="pt-BR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o usuário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seleciona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intervalo de anos para análise histórica;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o usuário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eleciona dois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campos de características comparativas para plotagem histórica;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ferramenta produz um gráfico de barras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contendo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duas colunas relacionando os dois valores comparativos e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mostrando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evolução histórica de forma animada.</a:t>
            </a:r>
          </a:p>
        </p:txBody>
      </p:sp>
    </p:spTree>
    <p:extLst>
      <p:ext uri="{BB962C8B-B14F-4D97-AF65-F5344CB8AC3E}">
        <p14:creationId xmlns:p14="http://schemas.microsoft.com/office/powerpoint/2010/main" val="393695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484784"/>
          </a:xfrm>
        </p:spPr>
        <p:txBody>
          <a:bodyPr/>
          <a:lstStyle/>
          <a:p>
            <a:pPr algn="l"/>
            <a:r>
              <a:rPr lang="pt-BR" i="1" dirty="0" err="1" smtClean="0">
                <a:latin typeface="Calibri" panose="020F0502020204030204" pitchFamily="34" charset="0"/>
              </a:rPr>
              <a:t>BackEnd</a:t>
            </a:r>
            <a:endParaRPr lang="pt-BR" i="1" dirty="0">
              <a:latin typeface="Calibri" panose="020F0502020204030204" pitchFamily="34" charset="0"/>
            </a:endParaRPr>
          </a:p>
        </p:txBody>
      </p:sp>
      <p:pic>
        <p:nvPicPr>
          <p:cNvPr id="5" name="Content Placeholder 4" descr="tel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03" b="-91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252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484784"/>
          </a:xfrm>
        </p:spPr>
        <p:txBody>
          <a:bodyPr/>
          <a:lstStyle/>
          <a:p>
            <a:pPr algn="l"/>
            <a:r>
              <a:rPr lang="pt-BR" i="1" dirty="0" err="1" smtClean="0">
                <a:latin typeface="Calibri" panose="020F0502020204030204" pitchFamily="34" charset="0"/>
              </a:rPr>
              <a:t>FrontEnd</a:t>
            </a:r>
            <a:endParaRPr lang="pt-BR" i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aptura de Tela 2014-08-29 às 11.52.4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70" b="-9170"/>
          <a:stretch>
            <a:fillRect/>
          </a:stretch>
        </p:blipFill>
        <p:spPr>
          <a:xfrm>
            <a:off x="468313" y="1412875"/>
            <a:ext cx="8207375" cy="4752975"/>
          </a:xfrm>
        </p:spPr>
      </p:pic>
    </p:spTree>
    <p:extLst>
      <p:ext uri="{BB962C8B-B14F-4D97-AF65-F5344CB8AC3E}">
        <p14:creationId xmlns:p14="http://schemas.microsoft.com/office/powerpoint/2010/main" val="122769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pPr algn="l"/>
            <a:r>
              <a:rPr lang="pt-BR" dirty="0" smtClean="0">
                <a:latin typeface="Calibri" panose="020F0502020204030204" pitchFamily="34" charset="0"/>
              </a:rPr>
              <a:t>Perspectivas Futuras</a:t>
            </a:r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817" y="1916832"/>
            <a:ext cx="7632848" cy="1584176"/>
          </a:xfrm>
        </p:spPr>
        <p:txBody>
          <a:bodyPr>
            <a:normAutofit/>
          </a:bodyPr>
          <a:lstStyle/>
          <a:p>
            <a:pPr algn="just"/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Outras fontes de informações poderiam ser agregadas na pesquisa, desde que devidamente tratadas, consistentes e completas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pt-BR" sz="2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83768" y="47251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endParaRPr lang="pt-B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619672" y="3674012"/>
            <a:ext cx="7272808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O financiamento pode ser 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visualizado de forma </a:t>
            </a:r>
            <a:r>
              <a:rPr lang="pt-BR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georeferenciada</a:t>
            </a:r>
            <a:r>
              <a:rPr lang="pt-B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Calibri" panose="020F0502020204030204" pitchFamily="34" charset="0"/>
              </a:rPr>
              <a:t>em um mapa, ajudando na localização e distribuição dos recursos.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4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1498</TotalTime>
  <Words>265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Executivo</vt:lpstr>
      <vt:lpstr>Visualização Pesquisa Saúde</vt:lpstr>
      <vt:lpstr>Usuários</vt:lpstr>
      <vt:lpstr>Introdução</vt:lpstr>
      <vt:lpstr>PowerPoint Presentation</vt:lpstr>
      <vt:lpstr>Proposta</vt:lpstr>
      <vt:lpstr>Caso de uso</vt:lpstr>
      <vt:lpstr>BackEnd</vt:lpstr>
      <vt:lpstr>FrontEnd</vt:lpstr>
      <vt:lpstr>Perspectivas Futuras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Ferramenta de Visualização de Informações</dc:title>
  <dc:creator>Daniela</dc:creator>
  <cp:lastModifiedBy>João Luís Tavares Silva</cp:lastModifiedBy>
  <cp:revision>16</cp:revision>
  <dcterms:created xsi:type="dcterms:W3CDTF">2014-08-28T17:31:13Z</dcterms:created>
  <dcterms:modified xsi:type="dcterms:W3CDTF">2014-08-29T18:35:01Z</dcterms:modified>
</cp:coreProperties>
</file>