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4" r:id="rId9"/>
    <p:sldId id="262" r:id="rId10"/>
    <p:sldId id="263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6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180E-83EF-4B26-87D6-AA004012E873}" type="datetimeFigureOut">
              <a:rPr lang="pt-BR" smtClean="0"/>
              <a:t>28/08/14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766CDB-42D0-4553-88B5-093064B824AC}" type="slidenum">
              <a:rPr lang="pt-BR" smtClean="0"/>
              <a:t>‹#›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180E-83EF-4B26-87D6-AA004012E873}" type="datetimeFigureOut">
              <a:rPr lang="pt-BR" smtClean="0"/>
              <a:t>28/08/14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66CDB-42D0-4553-88B5-093064B824A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180E-83EF-4B26-87D6-AA004012E873}" type="datetimeFigureOut">
              <a:rPr lang="pt-BR" smtClean="0"/>
              <a:t>28/08/14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66CDB-42D0-4553-88B5-093064B824A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180E-83EF-4B26-87D6-AA004012E873}" type="datetimeFigureOut">
              <a:rPr lang="pt-BR" smtClean="0"/>
              <a:t>28/08/14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66CDB-42D0-4553-88B5-093064B824A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180E-83EF-4B26-87D6-AA004012E873}" type="datetimeFigureOut">
              <a:rPr lang="pt-BR" smtClean="0"/>
              <a:t>28/08/14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66CDB-42D0-4553-88B5-093064B824AC}" type="slidenum">
              <a:rPr lang="pt-BR" smtClean="0"/>
              <a:t>‹#›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180E-83EF-4B26-87D6-AA004012E873}" type="datetimeFigureOut">
              <a:rPr lang="pt-BR" smtClean="0"/>
              <a:t>28/08/14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66CDB-42D0-4553-88B5-093064B824AC}" type="slidenum">
              <a:rPr lang="pt-BR" smtClean="0"/>
              <a:t>‹#›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180E-83EF-4B26-87D6-AA004012E873}" type="datetimeFigureOut">
              <a:rPr lang="pt-BR" smtClean="0"/>
              <a:t>28/08/14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66CDB-42D0-4553-88B5-093064B824AC}" type="slidenum">
              <a:rPr lang="pt-BR" smtClean="0"/>
              <a:t>‹#›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180E-83EF-4B26-87D6-AA004012E873}" type="datetimeFigureOut">
              <a:rPr lang="pt-BR" smtClean="0"/>
              <a:t>28/08/14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66CDB-42D0-4553-88B5-093064B824A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180E-83EF-4B26-87D6-AA004012E873}" type="datetimeFigureOut">
              <a:rPr lang="pt-BR" smtClean="0"/>
              <a:t>28/08/14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66CDB-42D0-4553-88B5-093064B824A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180E-83EF-4B26-87D6-AA004012E873}" type="datetimeFigureOut">
              <a:rPr lang="pt-BR" smtClean="0"/>
              <a:t>28/08/14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66CDB-42D0-4553-88B5-093064B824A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180E-83EF-4B26-87D6-AA004012E873}" type="datetimeFigureOut">
              <a:rPr lang="pt-BR" smtClean="0"/>
              <a:t>28/08/14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66CDB-42D0-4553-88B5-093064B824A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8CF180E-83EF-4B26-87D6-AA004012E873}" type="datetimeFigureOut">
              <a:rPr lang="pt-BR" smtClean="0"/>
              <a:t>28/08/14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F766CDB-42D0-4553-88B5-093064B824AC}" type="slidenum">
              <a:rPr lang="pt-BR" smtClean="0"/>
              <a:t>‹#›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208912" cy="2304256"/>
          </a:xfrm>
        </p:spPr>
        <p:txBody>
          <a:bodyPr>
            <a:noAutofit/>
          </a:bodyPr>
          <a:lstStyle/>
          <a:p>
            <a:r>
              <a:rPr lang="pt-BR" sz="4400" dirty="0" smtClean="0">
                <a:solidFill>
                  <a:schemeClr val="tx1"/>
                </a:solidFill>
                <a:latin typeface="Eras Medium ITC" panose="020B0602030504020804" pitchFamily="34" charset="0"/>
              </a:rPr>
              <a:t>Visualização Pesquisa Sa</a:t>
            </a:r>
            <a:r>
              <a:rPr lang="pt-BR" sz="4400" dirty="0" smtClean="0">
                <a:solidFill>
                  <a:schemeClr val="tx1"/>
                </a:solidFill>
                <a:latin typeface="Eras Medium ITC" panose="020B0602030504020804" pitchFamily="34" charset="0"/>
              </a:rPr>
              <a:t>úde</a:t>
            </a:r>
            <a:endParaRPr lang="pt-BR" sz="4400" dirty="0">
              <a:solidFill>
                <a:schemeClr val="tx1"/>
              </a:solidFill>
              <a:latin typeface="Eras Medium ITC" panose="020B06020305040208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47664" y="3861048"/>
            <a:ext cx="7016824" cy="2351112"/>
          </a:xfrm>
        </p:spPr>
        <p:txBody>
          <a:bodyPr>
            <a:normAutofit lnSpcReduction="10000"/>
          </a:bodyPr>
          <a:lstStyle/>
          <a:p>
            <a:pPr algn="r"/>
            <a:endParaRPr lang="pt-BR" dirty="0" smtClean="0">
              <a:solidFill>
                <a:schemeClr val="tx1"/>
              </a:solidFill>
              <a:latin typeface="Eras Bold ITC" panose="020B0907030504020204" pitchFamily="34" charset="0"/>
            </a:endParaRPr>
          </a:p>
          <a:p>
            <a:pPr algn="r"/>
            <a:r>
              <a:rPr lang="pt-BR" sz="2600" dirty="0" smtClean="0">
                <a:solidFill>
                  <a:schemeClr val="tx1"/>
                </a:solidFill>
                <a:latin typeface="Eras Bold ITC" panose="020B0907030504020204" pitchFamily="34" charset="0"/>
              </a:rPr>
              <a:t>Grupo </a:t>
            </a:r>
            <a:r>
              <a:rPr lang="pt-BR" sz="2600" i="1" dirty="0" smtClean="0">
                <a:solidFill>
                  <a:schemeClr val="tx1"/>
                </a:solidFill>
                <a:latin typeface="Eras Bold ITC" panose="020B0907030504020204" pitchFamily="34" charset="0"/>
              </a:rPr>
              <a:t>Visual PS</a:t>
            </a:r>
          </a:p>
          <a:p>
            <a:pPr algn="r"/>
            <a:r>
              <a:rPr lang="pt-BR" sz="1700" dirty="0" smtClean="0">
                <a:solidFill>
                  <a:schemeClr val="tx1"/>
                </a:solidFill>
                <a:latin typeface="Eras Medium ITC" panose="020B0602030504020804" pitchFamily="34" charset="0"/>
              </a:rPr>
              <a:t>Andrei</a:t>
            </a:r>
          </a:p>
          <a:p>
            <a:pPr algn="r"/>
            <a:r>
              <a:rPr lang="pt-BR" sz="1700" dirty="0" smtClean="0">
                <a:solidFill>
                  <a:schemeClr val="tx1"/>
                </a:solidFill>
                <a:latin typeface="Eras Medium ITC" panose="020B0602030504020804" pitchFamily="34" charset="0"/>
              </a:rPr>
              <a:t>Daniela</a:t>
            </a:r>
          </a:p>
          <a:p>
            <a:pPr algn="r"/>
            <a:r>
              <a:rPr lang="pt-BR" sz="1700" dirty="0" smtClean="0">
                <a:solidFill>
                  <a:schemeClr val="tx1"/>
                </a:solidFill>
                <a:latin typeface="Eras Medium ITC" panose="020B0602030504020804" pitchFamily="34" charset="0"/>
              </a:rPr>
              <a:t>João Luís</a:t>
            </a:r>
          </a:p>
          <a:p>
            <a:pPr algn="r"/>
            <a:r>
              <a:rPr lang="pt-BR" sz="1700" dirty="0" smtClean="0">
                <a:solidFill>
                  <a:schemeClr val="tx1"/>
                </a:solidFill>
                <a:latin typeface="Eras Medium ITC" panose="020B0602030504020804" pitchFamily="34" charset="0"/>
              </a:rPr>
              <a:t>Lilian</a:t>
            </a:r>
          </a:p>
          <a:p>
            <a:pPr algn="r"/>
            <a:r>
              <a:rPr lang="pt-BR" sz="1700" dirty="0" smtClean="0">
                <a:solidFill>
                  <a:schemeClr val="tx1"/>
                </a:solidFill>
                <a:latin typeface="Eras Medium ITC" panose="020B0602030504020804" pitchFamily="34" charset="0"/>
              </a:rPr>
              <a:t>William</a:t>
            </a:r>
          </a:p>
          <a:p>
            <a:pPr algn="r"/>
            <a:endParaRPr lang="pt-BR" sz="1400" dirty="0" smtClean="0"/>
          </a:p>
        </p:txBody>
      </p:sp>
      <p:pic>
        <p:nvPicPr>
          <p:cNvPr id="5" name="Picture 4" descr="Captura de Tela 2014-08-29 às 12.23.21.png"/>
          <p:cNvPicPr>
            <a:picLocks noChangeAspect="1"/>
          </p:cNvPicPr>
          <p:nvPr/>
        </p:nvPicPr>
        <p:blipFill>
          <a:blip r:embed="rId2">
            <a:alphaModFix amt="5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4680520" cy="2868285"/>
          </a:xfrm>
          <a:prstGeom prst="rect">
            <a:avLst/>
          </a:prstGeom>
        </p:spPr>
      </p:pic>
      <p:pic>
        <p:nvPicPr>
          <p:cNvPr id="4" name="Picture 3" descr="Captura de Tela 2014-08-29 às 11.52.49.png"/>
          <p:cNvPicPr>
            <a:picLocks noChangeAspect="1"/>
          </p:cNvPicPr>
          <p:nvPr/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861048"/>
            <a:ext cx="4752528" cy="2325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230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81816" y="1368299"/>
            <a:ext cx="7730543" cy="1800200"/>
          </a:xfrm>
        </p:spPr>
        <p:txBody>
          <a:bodyPr>
            <a:normAutofit/>
          </a:bodyPr>
          <a:lstStyle/>
          <a:p>
            <a:pPr algn="just"/>
            <a:r>
              <a:rPr lang="pt-BR" sz="2800" dirty="0">
                <a:solidFill>
                  <a:schemeClr val="tx1"/>
                </a:solidFill>
                <a:latin typeface="Calibri" panose="020F0502020204030204" pitchFamily="34" charset="0"/>
              </a:rPr>
              <a:t>A integração de bases como CNPq, Lattes, entre outras, poderia vincular a produção dos pesquisadores com o volume de investimentos por região ou área de conhecimento. </a:t>
            </a:r>
          </a:p>
          <a:p>
            <a:pPr algn="just"/>
            <a:endParaRPr lang="pt-BR" sz="2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/>
            <a:endParaRPr lang="pt-BR" sz="28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1187624" y="3861048"/>
            <a:ext cx="7730543" cy="1800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just"/>
            <a:r>
              <a:rPr lang="pt-BR" sz="3000" dirty="0">
                <a:solidFill>
                  <a:schemeClr val="tx1"/>
                </a:solidFill>
                <a:latin typeface="Calibri" panose="020F0502020204030204" pitchFamily="34" charset="0"/>
              </a:rPr>
              <a:t>Os dados visuais deste cruzamento de informações pode constituir informação a ser exibida em algum tipo de </a:t>
            </a:r>
            <a:r>
              <a:rPr lang="pt-BR" sz="30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dashboard</a:t>
            </a:r>
            <a:r>
              <a:rPr lang="pt-BR" sz="3000" dirty="0">
                <a:solidFill>
                  <a:schemeClr val="tx1"/>
                </a:solidFill>
                <a:latin typeface="Calibri" panose="020F0502020204030204" pitchFamily="34" charset="0"/>
              </a:rPr>
              <a:t> do usuário para acompanhamento.</a:t>
            </a:r>
            <a:endParaRPr lang="pt-BR" sz="3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/>
            <a:endParaRPr lang="pt-BR" sz="28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33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571184" cy="1138138"/>
          </a:xfrm>
        </p:spPr>
        <p:txBody>
          <a:bodyPr/>
          <a:lstStyle/>
          <a:p>
            <a:pPr algn="l"/>
            <a:r>
              <a:rPr lang="pt-BR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Usuários</a:t>
            </a:r>
            <a:endParaRPr lang="pt-BR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19672" y="2204864"/>
            <a:ext cx="6984776" cy="4277072"/>
          </a:xfrm>
        </p:spPr>
        <p:txBody>
          <a:bodyPr/>
          <a:lstStyle/>
          <a:p>
            <a:r>
              <a:rPr lang="pt-BR" sz="4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Gestores</a:t>
            </a:r>
            <a:endParaRPr lang="pt-BR" sz="4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pt-BR" sz="4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pt-BR" sz="4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Pesquisadores</a:t>
            </a:r>
            <a:endParaRPr lang="pt-BR" sz="4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45241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600200"/>
          </a:xfrm>
        </p:spPr>
        <p:txBody>
          <a:bodyPr/>
          <a:lstStyle/>
          <a:p>
            <a:pPr algn="l"/>
            <a:r>
              <a:rPr lang="pt-BR" dirty="0" smtClean="0">
                <a:latin typeface="Calibri" panose="020F0502020204030204" pitchFamily="34" charset="0"/>
              </a:rPr>
              <a:t>Introdução</a:t>
            </a:r>
            <a:endParaRPr lang="pt-BR" dirty="0">
              <a:latin typeface="Calibri" panose="020F050202020403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340768"/>
            <a:ext cx="8352928" cy="504056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 smtClean="0">
                <a:solidFill>
                  <a:schemeClr val="tx1"/>
                </a:solidFill>
                <a:latin typeface="Calibri" panose="020F0502020204030204" pitchFamily="34" charset="0"/>
              </a:rPr>
              <a:t>	</a:t>
            </a:r>
            <a:r>
              <a:rPr lang="pt-B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Esta ferramenta </a:t>
            </a:r>
            <a:r>
              <a:rPr lang="pt-B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apresenta consultas </a:t>
            </a:r>
            <a:r>
              <a:rPr lang="pt-B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sob </a:t>
            </a:r>
            <a:r>
              <a:rPr lang="pt-B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 forma </a:t>
            </a:r>
            <a:r>
              <a:rPr lang="pt-B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 gráficos demonstrando as informações de maneira distribuída por região ou instituição, ou um campo qualquer relacionado e tem como objetivo principal, desenvolver um instrumento que auxilie gestores a acessar informações sobre investimentos e financiamentos em pesquisas por diversas fontes de fomento.</a:t>
            </a:r>
          </a:p>
          <a:p>
            <a:pPr marL="0" indent="0" algn="just">
              <a:buNone/>
            </a:pPr>
            <a:endParaRPr lang="pt-BR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	Os dados poderão ser visualizadas dentro de uma linha do tempo, contemplando o quanto foi investido em um determinado assunto estudado.</a:t>
            </a:r>
            <a:endParaRPr lang="pt-BR" sz="28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687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04664"/>
            <a:ext cx="1500758" cy="1500758"/>
          </a:xfrm>
        </p:spPr>
      </p:pic>
      <p:pic>
        <p:nvPicPr>
          <p:cNvPr id="5" name="Espaço Reservado para Conteúd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1990" y="1207549"/>
            <a:ext cx="1140718" cy="1140718"/>
          </a:xfrm>
          <a:prstGeom prst="rect">
            <a:avLst/>
          </a:prstGeom>
        </p:spPr>
      </p:pic>
      <p:pic>
        <p:nvPicPr>
          <p:cNvPr id="6" name="Espaço Reservado para Conteúdo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810344"/>
            <a:ext cx="861070" cy="86107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970290" y="1040550"/>
            <a:ext cx="51125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anose="020F0502020204030204" pitchFamily="34" charset="0"/>
              </a:rPr>
              <a:t> - Por </a:t>
            </a:r>
            <a:r>
              <a:rPr lang="pt-BR" sz="2400" dirty="0">
                <a:latin typeface="Calibri" panose="020F0502020204030204" pitchFamily="34" charset="0"/>
              </a:rPr>
              <a:t>que algumas pesquisas ao longo do tempo receberam um maior investimento?</a:t>
            </a:r>
          </a:p>
        </p:txBody>
      </p:sp>
      <p:sp>
        <p:nvSpPr>
          <p:cNvPr id="8" name="Retângulo 7"/>
          <p:cNvSpPr/>
          <p:nvPr/>
        </p:nvSpPr>
        <p:spPr>
          <a:xfrm>
            <a:off x="1893493" y="2852936"/>
            <a:ext cx="56386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anose="020F0502020204030204" pitchFamily="34" charset="0"/>
              </a:rPr>
              <a:t>- Teve </a:t>
            </a:r>
            <a:r>
              <a:rPr lang="pt-BR" sz="2400" dirty="0">
                <a:latin typeface="Calibri" panose="020F0502020204030204" pitchFamily="34" charset="0"/>
              </a:rPr>
              <a:t>início por algum surto, ou elas teriam auxiliado a tal ponto de erradicar o problema?</a:t>
            </a:r>
          </a:p>
        </p:txBody>
      </p:sp>
      <p:sp>
        <p:nvSpPr>
          <p:cNvPr id="9" name="Retângulo 8"/>
          <p:cNvSpPr/>
          <p:nvPr/>
        </p:nvSpPr>
        <p:spPr>
          <a:xfrm>
            <a:off x="1018990" y="4581128"/>
            <a:ext cx="631375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anose="020F0502020204030204" pitchFamily="34" charset="0"/>
              </a:rPr>
              <a:t>- </a:t>
            </a:r>
            <a:r>
              <a:rPr lang="pt-BR" sz="2400" dirty="0" smtClean="0">
                <a:latin typeface="Calibri" panose="020F0502020204030204" pitchFamily="34" charset="0"/>
              </a:rPr>
              <a:t>~</a:t>
            </a:r>
            <a:r>
              <a:rPr lang="pt-BR" sz="2400" dirty="0" smtClean="0">
                <a:latin typeface="Calibri" panose="020F0502020204030204" pitchFamily="34" charset="0"/>
              </a:rPr>
              <a:t>Questionamento 2: Como </a:t>
            </a:r>
            <a:r>
              <a:rPr lang="pt-BR" sz="2400" dirty="0">
                <a:latin typeface="Calibri" panose="020F0502020204030204" pitchFamily="34" charset="0"/>
              </a:rPr>
              <a:t>o gestor ou pesquisador pode identificar e monitorar alocação do financiamento público considerando diferentes parâmetros? </a:t>
            </a:r>
          </a:p>
        </p:txBody>
      </p:sp>
    </p:spTree>
    <p:extLst>
      <p:ext uri="{BB962C8B-B14F-4D97-AF65-F5344CB8AC3E}">
        <p14:creationId xmlns:p14="http://schemas.microsoft.com/office/powerpoint/2010/main" val="1661715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7266" y="-315416"/>
            <a:ext cx="8229600" cy="1600200"/>
          </a:xfrm>
        </p:spPr>
        <p:txBody>
          <a:bodyPr/>
          <a:lstStyle/>
          <a:p>
            <a:pPr algn="l"/>
            <a:r>
              <a:rPr lang="pt-BR" dirty="0" smtClean="0">
                <a:latin typeface="Calibri" panose="020F0502020204030204" pitchFamily="34" charset="0"/>
              </a:rPr>
              <a:t>Proposta</a:t>
            </a:r>
            <a:endParaRPr lang="pt-BR" dirty="0">
              <a:latin typeface="Calibri" panose="020F050202020403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5" y="1196752"/>
            <a:ext cx="8229600" cy="1612776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 smtClean="0">
                <a:solidFill>
                  <a:schemeClr val="tx1"/>
                </a:solidFill>
                <a:latin typeface="Calibri" panose="020F0502020204030204" pitchFamily="34" charset="0"/>
              </a:rPr>
              <a:t>	</a:t>
            </a:r>
            <a:r>
              <a:rPr lang="pt-BR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Desenvolvimento de gráficos dinâmicos  a partir  do Banco Pesquisa Saúde mostrando uma evolução </a:t>
            </a:r>
            <a:r>
              <a:rPr lang="pt-BR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histórica de </a:t>
            </a:r>
            <a:r>
              <a:rPr lang="pt-BR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campos comparativos para análise de valores.</a:t>
            </a:r>
            <a:endParaRPr lang="pt-BR" sz="36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pt-BR" sz="36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02285" y="1916832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pt-BR" sz="4400" dirty="0" smtClean="0">
                <a:latin typeface="Calibri" panose="020F0502020204030204" pitchFamily="34" charset="0"/>
              </a:rPr>
              <a:t>Protótipo Inicial</a:t>
            </a:r>
            <a:endParaRPr lang="pt-BR" sz="4400" dirty="0">
              <a:latin typeface="Calibri" panose="020F0502020204030204" pitchFamily="34" charset="0"/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609600" y="4009226"/>
            <a:ext cx="8229600" cy="1612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pt-BR" dirty="0" smtClean="0">
                <a:solidFill>
                  <a:schemeClr val="tx1"/>
                </a:solidFill>
                <a:latin typeface="Calibri" panose="020F0502020204030204" pitchFamily="34" charset="0"/>
              </a:rPr>
              <a:t>	</a:t>
            </a:r>
            <a:endParaRPr lang="pt-BR" sz="36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467545" y="3517032"/>
            <a:ext cx="8517632" cy="30083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lvl="0" algn="just"/>
            <a:r>
              <a:rPr lang="pt-BR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identificação </a:t>
            </a:r>
            <a:r>
              <a:rPr lang="pt-BR" sz="2600" dirty="0">
                <a:solidFill>
                  <a:schemeClr val="tx1"/>
                </a:solidFill>
                <a:latin typeface="Calibri" panose="020F0502020204030204" pitchFamily="34" charset="0"/>
              </a:rPr>
              <a:t>da evolução </a:t>
            </a:r>
            <a:r>
              <a:rPr lang="pt-BR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temporal </a:t>
            </a:r>
            <a:r>
              <a:rPr lang="pt-BR" sz="2600" dirty="0">
                <a:solidFill>
                  <a:schemeClr val="tx1"/>
                </a:solidFill>
                <a:latin typeface="Calibri" panose="020F0502020204030204" pitchFamily="34" charset="0"/>
              </a:rPr>
              <a:t>dos valores</a:t>
            </a:r>
            <a:r>
              <a:rPr lang="pt-BR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;</a:t>
            </a:r>
          </a:p>
          <a:p>
            <a:pPr lvl="0" algn="just"/>
            <a:endParaRPr lang="pt-BR" sz="2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0" algn="just"/>
            <a:r>
              <a:rPr lang="pt-BR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seleção </a:t>
            </a:r>
            <a:r>
              <a:rPr lang="pt-BR" sz="2600" dirty="0">
                <a:solidFill>
                  <a:schemeClr val="tx1"/>
                </a:solidFill>
                <a:latin typeface="Calibri" panose="020F0502020204030204" pitchFamily="34" charset="0"/>
              </a:rPr>
              <a:t>específica </a:t>
            </a:r>
            <a:r>
              <a:rPr lang="pt-BR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vari</a:t>
            </a:r>
            <a:r>
              <a:rPr lang="pt-BR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áveis</a:t>
            </a:r>
            <a:r>
              <a:rPr lang="pt-BR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: </a:t>
            </a:r>
            <a:r>
              <a:rPr lang="pt-BR" sz="2600" dirty="0">
                <a:solidFill>
                  <a:schemeClr val="tx1"/>
                </a:solidFill>
                <a:latin typeface="Calibri" panose="020F0502020204030204" pitchFamily="34" charset="0"/>
              </a:rPr>
              <a:t>instituição, região, palavra-chave, </a:t>
            </a:r>
            <a:r>
              <a:rPr lang="pt-BR" sz="2600" dirty="0" err="1">
                <a:solidFill>
                  <a:schemeClr val="tx1"/>
                </a:solidFill>
                <a:latin typeface="Calibri" panose="020F0502020204030204" pitchFamily="34" charset="0"/>
              </a:rPr>
              <a:t>subagenda</a:t>
            </a:r>
            <a:r>
              <a:rPr lang="pt-BR" sz="2600" dirty="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  <a:r>
              <a:rPr lang="pt-BR" sz="26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etc</a:t>
            </a:r>
            <a:r>
              <a:rPr lang="pt-BR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;</a:t>
            </a:r>
          </a:p>
          <a:p>
            <a:pPr lvl="0" algn="just"/>
            <a:endParaRPr lang="pt-BR" sz="2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0" algn="just"/>
            <a:r>
              <a:rPr lang="pt-BR" sz="2600" dirty="0">
                <a:solidFill>
                  <a:schemeClr val="tx1"/>
                </a:solidFill>
                <a:latin typeface="Calibri" panose="020F0502020204030204" pitchFamily="34" charset="0"/>
              </a:rPr>
              <a:t>uma seleção de </a:t>
            </a:r>
            <a:r>
              <a:rPr lang="pt-BR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caracter</a:t>
            </a:r>
            <a:r>
              <a:rPr lang="pt-BR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ísticas: </a:t>
            </a:r>
            <a:r>
              <a:rPr lang="pt-BR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valores </a:t>
            </a:r>
            <a:r>
              <a:rPr lang="pt-BR" sz="2600" dirty="0">
                <a:solidFill>
                  <a:schemeClr val="tx1"/>
                </a:solidFill>
                <a:latin typeface="Calibri" panose="020F0502020204030204" pitchFamily="34" charset="0"/>
              </a:rPr>
              <a:t>de financiamento ou quantidade de </a:t>
            </a:r>
            <a:r>
              <a:rPr lang="pt-BR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projetos.</a:t>
            </a:r>
            <a:endParaRPr lang="pt-BR" sz="2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 algn="just">
              <a:buFont typeface="Arial" pitchFamily="34" charset="0"/>
              <a:buNone/>
            </a:pPr>
            <a:endParaRPr lang="pt-BR" sz="36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 algn="just">
              <a:buFont typeface="Arial" pitchFamily="34" charset="0"/>
              <a:buNone/>
            </a:pPr>
            <a:endParaRPr lang="pt-BR" sz="36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790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147248" cy="1484784"/>
          </a:xfrm>
        </p:spPr>
        <p:txBody>
          <a:bodyPr/>
          <a:lstStyle/>
          <a:p>
            <a:pPr algn="l"/>
            <a:r>
              <a:rPr lang="pt-BR" dirty="0" smtClean="0">
                <a:latin typeface="Calibri" panose="020F0502020204030204" pitchFamily="34" charset="0"/>
              </a:rPr>
              <a:t>Caso de uso</a:t>
            </a:r>
            <a:endParaRPr lang="pt-BR" dirty="0">
              <a:latin typeface="Calibri" panose="020F050202020403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12776"/>
            <a:ext cx="8208912" cy="475252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 </a:t>
            </a:r>
            <a:r>
              <a:rPr lang="pt-B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usuário </a:t>
            </a:r>
            <a:r>
              <a:rPr lang="pt-B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define a vari</a:t>
            </a:r>
            <a:r>
              <a:rPr lang="pt-B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ável de análise</a:t>
            </a:r>
            <a:r>
              <a:rPr lang="pt-B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;</a:t>
            </a:r>
            <a:endParaRPr lang="pt-BR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/>
            <a:endParaRPr lang="pt-BR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/>
            <a:r>
              <a:rPr lang="pt-BR" sz="2800" dirty="0">
                <a:solidFill>
                  <a:schemeClr val="tx1"/>
                </a:solidFill>
                <a:latin typeface="Calibri" panose="020F0502020204030204" pitchFamily="34" charset="0"/>
              </a:rPr>
              <a:t>o usuário </a:t>
            </a:r>
            <a:r>
              <a:rPr lang="pt-B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seleciona </a:t>
            </a:r>
            <a:r>
              <a:rPr lang="pt-B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 </a:t>
            </a:r>
            <a:r>
              <a:rPr lang="pt-B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intervalo de anos para análise histórica;</a:t>
            </a:r>
          </a:p>
          <a:p>
            <a:pPr algn="just"/>
            <a:endParaRPr lang="pt-BR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/>
            <a:r>
              <a:rPr lang="pt-BR" sz="2800" dirty="0">
                <a:solidFill>
                  <a:schemeClr val="tx1"/>
                </a:solidFill>
                <a:latin typeface="Calibri" panose="020F0502020204030204" pitchFamily="34" charset="0"/>
              </a:rPr>
              <a:t>o usuário </a:t>
            </a:r>
            <a:r>
              <a:rPr lang="pt-B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</a:t>
            </a:r>
            <a:r>
              <a:rPr lang="pt-B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eleciona dois </a:t>
            </a:r>
            <a:r>
              <a:rPr lang="pt-B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campos de características comparativas para plotagem histórica;</a:t>
            </a:r>
          </a:p>
          <a:p>
            <a:pPr algn="just"/>
            <a:endParaRPr lang="pt-BR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/>
            <a:r>
              <a:rPr lang="pt-B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 </a:t>
            </a:r>
            <a:r>
              <a:rPr lang="pt-B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ferramenta produz um gráfico de barras </a:t>
            </a:r>
            <a:r>
              <a:rPr lang="pt-B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contendo </a:t>
            </a:r>
            <a:r>
              <a:rPr lang="pt-B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duas colunas relacionando os dois valores comparativos e </a:t>
            </a:r>
            <a:r>
              <a:rPr lang="pt-B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mostrando </a:t>
            </a:r>
            <a:r>
              <a:rPr lang="pt-B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 evolução histórica de forma animada.</a:t>
            </a:r>
          </a:p>
        </p:txBody>
      </p:sp>
    </p:spTree>
    <p:extLst>
      <p:ext uri="{BB962C8B-B14F-4D97-AF65-F5344CB8AC3E}">
        <p14:creationId xmlns:p14="http://schemas.microsoft.com/office/powerpoint/2010/main" val="3936954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147248" cy="1484784"/>
          </a:xfrm>
        </p:spPr>
        <p:txBody>
          <a:bodyPr/>
          <a:lstStyle/>
          <a:p>
            <a:pPr algn="l"/>
            <a:r>
              <a:rPr lang="pt-BR" i="1" dirty="0" err="1" smtClean="0">
                <a:latin typeface="Calibri" panose="020F0502020204030204" pitchFamily="34" charset="0"/>
              </a:rPr>
              <a:t>BackEnd</a:t>
            </a:r>
            <a:endParaRPr lang="pt-BR" i="1" dirty="0">
              <a:latin typeface="Calibri" panose="020F0502020204030204" pitchFamily="34" charset="0"/>
            </a:endParaRPr>
          </a:p>
        </p:txBody>
      </p:sp>
      <p:pic>
        <p:nvPicPr>
          <p:cNvPr id="5" name="Content Placeholder 4" descr="tela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103" b="-910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22522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147248" cy="1484784"/>
          </a:xfrm>
        </p:spPr>
        <p:txBody>
          <a:bodyPr/>
          <a:lstStyle/>
          <a:p>
            <a:pPr algn="l"/>
            <a:r>
              <a:rPr lang="pt-BR" i="1" dirty="0" err="1" smtClean="0">
                <a:latin typeface="Calibri" panose="020F0502020204030204" pitchFamily="34" charset="0"/>
              </a:rPr>
              <a:t>FrontEnd</a:t>
            </a:r>
            <a:endParaRPr lang="pt-BR" i="1" dirty="0">
              <a:latin typeface="Calibri" panose="020F0502020204030204" pitchFamily="34" charset="0"/>
            </a:endParaRPr>
          </a:p>
        </p:txBody>
      </p:sp>
      <p:pic>
        <p:nvPicPr>
          <p:cNvPr id="4" name="Content Placeholder 3" descr="Captura de Tela 2014-08-29 às 11.52.49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170" b="-9170"/>
          <a:stretch>
            <a:fillRect/>
          </a:stretch>
        </p:blipFill>
        <p:spPr>
          <a:xfrm>
            <a:off x="468313" y="1412875"/>
            <a:ext cx="8207375" cy="4752975"/>
          </a:xfrm>
        </p:spPr>
      </p:pic>
    </p:spTree>
    <p:extLst>
      <p:ext uri="{BB962C8B-B14F-4D97-AF65-F5344CB8AC3E}">
        <p14:creationId xmlns:p14="http://schemas.microsoft.com/office/powerpoint/2010/main" val="1227693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600200"/>
          </a:xfrm>
        </p:spPr>
        <p:txBody>
          <a:bodyPr/>
          <a:lstStyle/>
          <a:p>
            <a:pPr algn="l"/>
            <a:r>
              <a:rPr lang="pt-BR" dirty="0" smtClean="0">
                <a:latin typeface="Calibri" panose="020F0502020204030204" pitchFamily="34" charset="0"/>
              </a:rPr>
              <a:t>Perspectivas Futuras</a:t>
            </a:r>
            <a:endParaRPr lang="pt-BR" dirty="0">
              <a:latin typeface="Calibri" panose="020F050202020403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1817" y="1916832"/>
            <a:ext cx="7632848" cy="1584176"/>
          </a:xfrm>
        </p:spPr>
        <p:txBody>
          <a:bodyPr>
            <a:normAutofit/>
          </a:bodyPr>
          <a:lstStyle/>
          <a:p>
            <a:pPr algn="just"/>
            <a:r>
              <a:rPr lang="pt-BR" sz="2800" dirty="0">
                <a:solidFill>
                  <a:schemeClr val="tx1"/>
                </a:solidFill>
                <a:latin typeface="Calibri" panose="020F0502020204030204" pitchFamily="34" charset="0"/>
              </a:rPr>
              <a:t>Outras fontes de informações poderiam ser agregadas na pesquisa, desde que devidamente tratadas, consistentes e completas</a:t>
            </a:r>
            <a:r>
              <a:rPr lang="pt-B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.</a:t>
            </a:r>
          </a:p>
          <a:p>
            <a:pPr algn="just"/>
            <a:endParaRPr lang="pt-BR" sz="2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/>
            <a:endParaRPr lang="pt-BR" sz="2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/>
            <a:endParaRPr lang="pt-BR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483768" y="472514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pt-BR" dirty="0" smtClean="0">
                <a:solidFill>
                  <a:schemeClr val="tx1"/>
                </a:solidFill>
                <a:latin typeface="Calibri" panose="020F0502020204030204" pitchFamily="34" charset="0"/>
              </a:rPr>
              <a:t>	</a:t>
            </a:r>
            <a:endParaRPr lang="pt-BR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1619672" y="3674012"/>
            <a:ext cx="7272808" cy="15841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just"/>
            <a:r>
              <a:rPr lang="pt-BR" sz="2800" dirty="0">
                <a:solidFill>
                  <a:schemeClr val="tx1"/>
                </a:solidFill>
                <a:latin typeface="Calibri" panose="020F0502020204030204" pitchFamily="34" charset="0"/>
              </a:rPr>
              <a:t>O financiamento pode ser </a:t>
            </a:r>
            <a:r>
              <a:rPr lang="pt-B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visualizado de forma </a:t>
            </a:r>
            <a:r>
              <a:rPr lang="pt-BR" sz="28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georeferenciada</a:t>
            </a:r>
            <a:r>
              <a:rPr lang="pt-B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pt-BR" sz="2800" dirty="0">
                <a:solidFill>
                  <a:schemeClr val="tx1"/>
                </a:solidFill>
                <a:latin typeface="Calibri" panose="020F0502020204030204" pitchFamily="34" charset="0"/>
              </a:rPr>
              <a:t>em um mapa, ajudando na localização e distribuição dos recursos.</a:t>
            </a:r>
          </a:p>
          <a:p>
            <a:pPr algn="just"/>
            <a:endParaRPr lang="pt-BR" sz="26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/>
            <a:endParaRPr lang="pt-BR" sz="26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/>
            <a:endParaRPr lang="pt-BR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348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o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Ex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1498</TotalTime>
  <Words>265</Words>
  <Application>Microsoft Macintosh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Executivo</vt:lpstr>
      <vt:lpstr>Visualização Pesquisa Saúde</vt:lpstr>
      <vt:lpstr>Usuários</vt:lpstr>
      <vt:lpstr>Introdução</vt:lpstr>
      <vt:lpstr>PowerPoint Presentation</vt:lpstr>
      <vt:lpstr>Proposta</vt:lpstr>
      <vt:lpstr>Caso de uso</vt:lpstr>
      <vt:lpstr>BackEnd</vt:lpstr>
      <vt:lpstr>FrontEnd</vt:lpstr>
      <vt:lpstr>Perspectivas Futuras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Ferramenta de Visualização de Informações</dc:title>
  <dc:creator>Daniela</dc:creator>
  <cp:lastModifiedBy>João Luís Tavares Silva</cp:lastModifiedBy>
  <cp:revision>16</cp:revision>
  <dcterms:created xsi:type="dcterms:W3CDTF">2014-08-28T17:31:13Z</dcterms:created>
  <dcterms:modified xsi:type="dcterms:W3CDTF">2014-08-29T18:35:01Z</dcterms:modified>
</cp:coreProperties>
</file>